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86" r:id="rId3"/>
    <p:sldId id="289" r:id="rId4"/>
    <p:sldId id="288" r:id="rId5"/>
    <p:sldId id="291" r:id="rId6"/>
    <p:sldId id="298" r:id="rId7"/>
    <p:sldId id="290" r:id="rId8"/>
    <p:sldId id="292" r:id="rId9"/>
    <p:sldId id="299" r:id="rId10"/>
    <p:sldId id="293" r:id="rId11"/>
    <p:sldId id="300" r:id="rId12"/>
    <p:sldId id="296" r:id="rId13"/>
    <p:sldId id="287" r:id="rId14"/>
    <p:sldId id="294" r:id="rId15"/>
    <p:sldId id="297" r:id="rId16"/>
    <p:sldId id="30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286"/>
            <p14:sldId id="289"/>
            <p14:sldId id="288"/>
            <p14:sldId id="291"/>
            <p14:sldId id="298"/>
            <p14:sldId id="290"/>
            <p14:sldId id="292"/>
            <p14:sldId id="299"/>
            <p14:sldId id="293"/>
            <p14:sldId id="300"/>
            <p14:sldId id="296"/>
            <p14:sldId id="287"/>
            <p14:sldId id="294"/>
            <p14:sldId id="297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9933"/>
    <a:srgbClr val="8000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B0B4-9B8B-46EC-A6A4-0355DF12B7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9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B0B4-9B8B-46EC-A6A4-0355DF12B7A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8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2.nnm.me/0/f/7/c/4/726dd1bc75ab581fe1ff33e482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12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7.wdp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ллекция картин Государственного Музея «Эрмитаж» в Санкт-Петербурге.17 часть.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550"/>
            <a:ext cx="8424936" cy="60374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doseng.org/uploads/posts/2007-09/1191181001_444_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/>
          <a:stretch/>
        </p:blipFill>
        <p:spPr bwMode="auto">
          <a:xfrm>
            <a:off x="-4758" y="0"/>
            <a:ext cx="4081693" cy="32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260179"/>
            <a:ext cx="9144000" cy="158417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Дворцовые перевороты в России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Царствования Елизаветы Петровны и Петра 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III</a:t>
            </a:r>
            <a:endParaRPr lang="ru-RU" sz="24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8/89/A.G.Razumovsky_by_anonymous_(1770s,_GIM)_FRA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5029" r="3990" b="10798"/>
          <a:stretch/>
        </p:blipFill>
        <p:spPr bwMode="auto">
          <a:xfrm>
            <a:off x="1672233" y="371551"/>
            <a:ext cx="4096427" cy="468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ile:Peter II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t="7211" r="9258" b="34348"/>
          <a:stretch/>
        </p:blipFill>
        <p:spPr bwMode="auto">
          <a:xfrm>
            <a:off x="3473092" y="3500989"/>
            <a:ext cx="3304462" cy="33343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Peter III and Catherine II by Groо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" y="2515314"/>
            <a:ext cx="3298907" cy="432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6"/>
          <p:cNvSpPr>
            <a:spLocks noChangeAspect="1" noChangeArrowheads="1"/>
          </p:cNvSpPr>
          <p:nvPr/>
        </p:nvSpPr>
        <p:spPr bwMode="auto">
          <a:xfrm>
            <a:off x="5908169" y="1826456"/>
            <a:ext cx="1512168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82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–</a:t>
            </a:r>
            <a:r>
              <a:rPr lang="ru-RU" sz="1400" dirty="0" smtClean="0">
                <a:solidFill>
                  <a:schemeClr val="bg1"/>
                </a:solidFill>
              </a:rPr>
              <a:t>1721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ru-RU" sz="1400" dirty="0" smtClean="0">
                <a:solidFill>
                  <a:schemeClr val="bg1"/>
                </a:solidFill>
              </a:rPr>
              <a:t>мператор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1721–25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Rectangle 16"/>
          <p:cNvSpPr>
            <a:spLocks noChangeAspect="1" noChangeArrowheads="1"/>
          </p:cNvSpPr>
          <p:nvPr/>
        </p:nvSpPr>
        <p:spPr bwMode="auto">
          <a:xfrm>
            <a:off x="7741661" y="1826457"/>
            <a:ext cx="1152128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1725–27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16"/>
          <p:cNvSpPr>
            <a:spLocks noChangeAspect="1" noChangeArrowheads="1"/>
          </p:cNvSpPr>
          <p:nvPr/>
        </p:nvSpPr>
        <p:spPr bwMode="auto">
          <a:xfrm>
            <a:off x="7754207" y="3058912"/>
            <a:ext cx="1139582" cy="96070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Елизавета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Петровна</a:t>
            </a: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1741–61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16"/>
          <p:cNvSpPr>
            <a:spLocks noChangeAspect="1" noChangeArrowheads="1"/>
          </p:cNvSpPr>
          <p:nvPr/>
        </p:nvSpPr>
        <p:spPr bwMode="auto">
          <a:xfrm>
            <a:off x="7741661" y="4293093"/>
            <a:ext cx="1152128" cy="9594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 </a:t>
            </a:r>
            <a:r>
              <a:rPr lang="en-US" sz="1400" dirty="0" smtClean="0">
                <a:solidFill>
                  <a:schemeClr val="bg1"/>
                </a:solidFill>
              </a:rPr>
              <a:t>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1762–96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16"/>
          <p:cNvSpPr>
            <a:spLocks noChangeAspect="1" noChangeArrowheads="1"/>
          </p:cNvSpPr>
          <p:nvPr/>
        </p:nvSpPr>
        <p:spPr bwMode="auto">
          <a:xfrm>
            <a:off x="7000566" y="5589239"/>
            <a:ext cx="1183044" cy="9594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Павел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1796–1801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54" descr="pikchyriki_ru-obruchalnye-kolca-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69" y="2138158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4" descr="pikchyriki_ru-obruchalnye-kolca-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69" y="4592839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592088" y="2498158"/>
            <a:ext cx="0" cy="426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15819" y="2924944"/>
            <a:ext cx="1508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02822" y="2924944"/>
            <a:ext cx="1" cy="133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323998" y="2924944"/>
            <a:ext cx="0" cy="133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592088" y="4952839"/>
            <a:ext cx="0" cy="63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54" descr="pikchyriki_ru-obruchalnye-kolca-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07" y="3359263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>
            <a:off x="6838610" y="4161538"/>
            <a:ext cx="0" cy="133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Решение вопроса о престолонаследии</a:t>
            </a:r>
            <a:endParaRPr lang="ru-RU" sz="2600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-15699" y="836712"/>
            <a:ext cx="2987824" cy="236668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РАЗУМОВСКИЙ                                    Алексей Григорьевич</a:t>
            </a:r>
          </a:p>
          <a:p>
            <a:pPr marL="0" indent="0" algn="ctr">
              <a:buNone/>
            </a:pPr>
            <a:r>
              <a:rPr lang="ru-RU" sz="1500" b="1" dirty="0" smtClean="0">
                <a:solidFill>
                  <a:srgbClr val="FF0000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[1</a:t>
            </a:r>
            <a:r>
              <a:rPr lang="ru-RU" sz="1500" dirty="0" smtClean="0">
                <a:solidFill>
                  <a:schemeClr val="bg1"/>
                </a:solidFill>
              </a:rPr>
              <a:t>709</a:t>
            </a:r>
            <a:r>
              <a:rPr lang="en-US" sz="1500" dirty="0" smtClean="0">
                <a:solidFill>
                  <a:schemeClr val="bg1"/>
                </a:solidFill>
              </a:rPr>
              <a:t>–</a:t>
            </a:r>
            <a:r>
              <a:rPr lang="ru-RU" sz="1500" dirty="0" smtClean="0">
                <a:solidFill>
                  <a:schemeClr val="bg1"/>
                </a:solidFill>
              </a:rPr>
              <a:t>71</a:t>
            </a:r>
            <a:r>
              <a:rPr lang="en-US" sz="1500" dirty="0" smtClean="0">
                <a:solidFill>
                  <a:schemeClr val="bg1"/>
                </a:solidFill>
              </a:rPr>
              <a:t>]</a:t>
            </a:r>
            <a:r>
              <a:rPr lang="ru-RU" sz="1500" dirty="0" smtClean="0">
                <a:solidFill>
                  <a:schemeClr val="bg1"/>
                </a:solidFill>
              </a:rPr>
              <a:t> –</a:t>
            </a:r>
          </a:p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генерал-фельдмаршал.</a:t>
            </a:r>
          </a:p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Предположительно – морганатический супруг                 Елизаветы Петровны</a:t>
            </a:r>
            <a:endParaRPr lang="ru-RU" sz="15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5699" y="5932730"/>
            <a:ext cx="3736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Гроот Г. Х. Портрет цесаревича</a:t>
            </a:r>
            <a:r>
              <a:rPr lang="ru-RU" sz="1600" i="1" dirty="0"/>
              <a:t> </a:t>
            </a:r>
            <a:r>
              <a:rPr lang="ru-RU" sz="1600" i="1" dirty="0" smtClean="0"/>
              <a:t>Петра</a:t>
            </a:r>
            <a:r>
              <a:rPr lang="ru-RU" sz="1600" i="1" dirty="0"/>
              <a:t> Фёдоровича и </a:t>
            </a:r>
            <a:r>
              <a:rPr lang="ru-RU" sz="1600" i="1" dirty="0" smtClean="0"/>
              <a:t>великой княгини</a:t>
            </a:r>
            <a:r>
              <a:rPr lang="ru-RU" sz="1600" i="1" dirty="0"/>
              <a:t> Екатерины </a:t>
            </a:r>
            <a:r>
              <a:rPr lang="ru-RU" sz="1600" i="1" dirty="0" smtClean="0"/>
              <a:t>Алексеевны. 1740-е</a:t>
            </a:r>
            <a:endParaRPr lang="ru-RU" sz="1600" i="1" dirty="0"/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5292080" y="1029459"/>
            <a:ext cx="3601709" cy="55043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tx1"/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700" dirty="0" smtClean="0">
                <a:solidFill>
                  <a:schemeClr val="bg1"/>
                </a:solidFill>
              </a:rPr>
              <a:t>Фрагмент генеалогической таблицы «Династия Романовых»</a:t>
            </a:r>
          </a:p>
        </p:txBody>
      </p:sp>
      <p:sp>
        <p:nvSpPr>
          <p:cNvPr id="33" name="Rectangle 16"/>
          <p:cNvSpPr>
            <a:spLocks noChangeAspect="1" noChangeArrowheads="1"/>
          </p:cNvSpPr>
          <p:nvPr/>
        </p:nvSpPr>
        <p:spPr bwMode="auto">
          <a:xfrm>
            <a:off x="4369239" y="3060124"/>
            <a:ext cx="1512168" cy="9594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Карл </a:t>
            </a:r>
            <a:r>
              <a:rPr lang="ru-RU" sz="1400" dirty="0" smtClean="0">
                <a:solidFill>
                  <a:schemeClr val="bg1"/>
                </a:solidFill>
              </a:rPr>
              <a:t>Фридрих</a:t>
            </a:r>
          </a:p>
          <a:p>
            <a:pPr algn="ctr"/>
            <a:endParaRPr lang="ru-RU" sz="3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 герцог </a:t>
            </a:r>
            <a:r>
              <a:rPr lang="ru-RU" sz="1400" dirty="0" smtClean="0">
                <a:solidFill>
                  <a:schemeClr val="bg1"/>
                </a:solidFill>
              </a:rPr>
              <a:t>Шлезвиг-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Гольштейн-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Готторпский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6"/>
          <p:cNvSpPr>
            <a:spLocks noChangeAspect="1" noChangeArrowheads="1"/>
          </p:cNvSpPr>
          <p:nvPr/>
        </p:nvSpPr>
        <p:spPr bwMode="auto">
          <a:xfrm>
            <a:off x="6237293" y="4293094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1761–62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16"/>
          <p:cNvSpPr>
            <a:spLocks noChangeAspect="1" noChangeArrowheads="1"/>
          </p:cNvSpPr>
          <p:nvPr/>
        </p:nvSpPr>
        <p:spPr bwMode="auto">
          <a:xfrm>
            <a:off x="6206632" y="3058911"/>
            <a:ext cx="1192381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043526" y="3719263"/>
            <a:ext cx="0" cy="426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040181" y="4161538"/>
            <a:ext cx="7886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720447" y="6178952"/>
            <a:ext cx="2867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Гроот Г. Х. Петр</a:t>
            </a:r>
            <a:r>
              <a:rPr lang="ru-RU" sz="1600" i="1" dirty="0"/>
              <a:t> </a:t>
            </a:r>
            <a:r>
              <a:rPr lang="ru-RU" sz="1600" i="1" dirty="0" smtClean="0"/>
              <a:t>Фёдорович    в бытность великим князем</a:t>
            </a:r>
            <a:endParaRPr lang="ru-RU" sz="1600" i="1" dirty="0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5908169" y="4618179"/>
            <a:ext cx="349694" cy="3093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Pietro Antonio Rotari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60" y="391555"/>
            <a:ext cx="3977040" cy="525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258806" y="4450967"/>
            <a:ext cx="3793348" cy="24208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САЛТЫКОВ Пётр Семёнович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генерал-фельдмаршал.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Главнокомандующий                                 русской армией </a:t>
            </a:r>
            <a:r>
              <a:rPr lang="en-US" sz="1600" dirty="0" smtClean="0">
                <a:solidFill>
                  <a:schemeClr val="bg1"/>
                </a:solidFill>
              </a:rPr>
              <a:t>  [1759–60]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Разгромил прусскую армию в Кунерсдорфском сражении 1759 г.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Внешняя политика России                                                                       в конце царствования Елизаветы Петровны</a:t>
            </a:r>
            <a:endParaRPr lang="ru-RU" sz="2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0832" y="1124744"/>
            <a:ext cx="493612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0141" y="1624354"/>
            <a:ext cx="4958665" cy="5233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1757 г.  </a:t>
            </a:r>
            <a:r>
              <a:rPr lang="ru-RU" sz="2400" i="1" dirty="0" smtClean="0"/>
              <a:t>–</a:t>
            </a:r>
            <a:r>
              <a:rPr lang="ru-RU" sz="2400" dirty="0" smtClean="0"/>
              <a:t> вступление России в </a:t>
            </a:r>
            <a:r>
              <a:rPr lang="ru-RU" sz="2400" dirty="0" smtClean="0">
                <a:solidFill>
                  <a:srgbClr val="FFFF00"/>
                </a:solidFill>
              </a:rPr>
              <a:t>Семилетнюю войну 1756–63 гг.</a:t>
            </a:r>
            <a:r>
              <a:rPr lang="ru-RU" sz="2400" dirty="0" smtClean="0"/>
              <a:t>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400" dirty="0"/>
              <a:t>р</a:t>
            </a:r>
            <a:r>
              <a:rPr lang="ru-RU" sz="2400" dirty="0" smtClean="0"/>
              <a:t>азгром прусского корпуса                           в </a:t>
            </a:r>
            <a:r>
              <a:rPr lang="ru-RU" sz="2400" dirty="0" smtClean="0">
                <a:solidFill>
                  <a:srgbClr val="FFFF00"/>
                </a:solidFill>
              </a:rPr>
              <a:t>Грос-Егерсдорфском сражении</a:t>
            </a:r>
            <a:r>
              <a:rPr lang="ru-RU" sz="2400" dirty="0" smtClean="0"/>
              <a:t>;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l"/>
            <a:endParaRPr lang="ru-RU" sz="800" dirty="0" smtClean="0"/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1758</a:t>
            </a:r>
            <a:r>
              <a:rPr lang="ru-RU" sz="2400" b="1" i="1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г. </a:t>
            </a:r>
            <a:r>
              <a:rPr lang="ru-RU" sz="2400" i="1" dirty="0" smtClean="0"/>
              <a:t>–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Цорндорфское сражение</a:t>
            </a:r>
            <a:r>
              <a:rPr lang="ru-RU" sz="2400" dirty="0" smtClean="0"/>
              <a:t>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1759</a:t>
            </a:r>
            <a:r>
              <a:rPr lang="ru-RU" sz="2400" b="1" i="1" dirty="0" smtClean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г. </a:t>
            </a:r>
            <a:r>
              <a:rPr lang="ru-RU" sz="2400" i="1" dirty="0"/>
              <a:t>–</a:t>
            </a:r>
            <a:r>
              <a:rPr lang="ru-RU" sz="2400" dirty="0"/>
              <a:t> </a:t>
            </a:r>
            <a:r>
              <a:rPr lang="ru-RU" sz="2400" dirty="0" smtClean="0"/>
              <a:t>разгром прусской армии                  в </a:t>
            </a:r>
            <a:r>
              <a:rPr lang="ru-RU" sz="2400" dirty="0" smtClean="0">
                <a:solidFill>
                  <a:srgbClr val="FFFF00"/>
                </a:solidFill>
              </a:rPr>
              <a:t>Кунерсдорфском сражении</a:t>
            </a:r>
            <a:r>
              <a:rPr lang="ru-RU" sz="2400" dirty="0" smtClean="0"/>
              <a:t>;</a:t>
            </a:r>
            <a:endParaRPr lang="ru-RU" sz="2400" dirty="0"/>
          </a:p>
          <a:p>
            <a:pPr algn="l"/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1760 гг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dirty="0" smtClean="0"/>
              <a:t>– вступление русских войск в Берлин;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1761 </a:t>
            </a:r>
            <a:r>
              <a:rPr lang="ru-RU" sz="2400" b="1" dirty="0">
                <a:solidFill>
                  <a:srgbClr val="FFFF00"/>
                </a:solidFill>
              </a:rPr>
              <a:t>гг. </a:t>
            </a:r>
            <a:r>
              <a:rPr lang="ru-RU" sz="2400" dirty="0"/>
              <a:t>– </a:t>
            </a:r>
            <a:r>
              <a:rPr lang="ru-RU" sz="2400" dirty="0" smtClean="0"/>
              <a:t>взятие русскими войсками Кольберга (Колобжега)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39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tclassic.edu.ru/attach.asp?a_no=10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7620000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258" y="6110411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Ге Н. Н. Екатерина </a:t>
            </a:r>
            <a:r>
              <a:rPr lang="en-US" sz="1600" i="1" dirty="0" smtClean="0"/>
              <a:t>II </a:t>
            </a:r>
            <a:r>
              <a:rPr lang="ru-RU" sz="1600" i="1" dirty="0" smtClean="0"/>
              <a:t>у гроба императрицы Елизаветы. 1874</a:t>
            </a:r>
            <a:endParaRPr lang="ru-RU" sz="1600" i="1" dirty="0"/>
          </a:p>
        </p:txBody>
      </p:sp>
      <p:pic>
        <p:nvPicPr>
          <p:cNvPr id="3078" name="Picture 6" descr="http://funeral-spb.narod.ru/necropols/ppk/tombs/elizaveta1/img/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0" y="2663419"/>
            <a:ext cx="3132000" cy="417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0/08/Coronation_portrait_of_Peter_III_of_Russia_-17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0" t="5968" r="19332" b="38343"/>
          <a:stretch/>
        </p:blipFill>
        <p:spPr bwMode="auto">
          <a:xfrm>
            <a:off x="6827618" y="0"/>
            <a:ext cx="2272146" cy="30071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17002" y="2579163"/>
            <a:ext cx="2082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Пётр </a:t>
            </a:r>
            <a:r>
              <a:rPr lang="en-US" sz="1600" i="1" dirty="0" smtClean="0"/>
              <a:t>III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827" y="260648"/>
            <a:ext cx="90941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Смерть Елизаветы Петровны.                                                     Вступление на престол Петра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III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7028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b/b9/Antronov_Petr_3.jp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607415" cy="648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ronrus2009.narod.ru/fig2och4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0" t="-73" r="20620" b="52816"/>
          <a:stretch/>
        </p:blipFill>
        <p:spPr bwMode="auto">
          <a:xfrm>
            <a:off x="226368" y="332656"/>
            <a:ext cx="5156690" cy="622069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368" y="1886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Царствование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Петра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III </a:t>
            </a:r>
            <a:r>
              <a:rPr lang="en-US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1761–62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3455" y="5445224"/>
            <a:ext cx="5001197" cy="981744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Пётр </a:t>
            </a:r>
            <a:r>
              <a:rPr lang="en-US" sz="1800" b="1" dirty="0" smtClean="0">
                <a:solidFill>
                  <a:schemeClr val="bg1"/>
                </a:solidFill>
              </a:rPr>
              <a:t>III </a:t>
            </a:r>
            <a:r>
              <a:rPr lang="ru-RU" sz="1800" b="1" dirty="0" smtClean="0">
                <a:solidFill>
                  <a:schemeClr val="bg1"/>
                </a:solidFill>
              </a:rPr>
              <a:t>Фёдорович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(Карл Петер Ульрих Гольштейн-Готторпский)</a:t>
            </a:r>
            <a:endParaRPr lang="ru-RU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[1</a:t>
            </a:r>
            <a:r>
              <a:rPr lang="ru-RU" sz="1800" b="1" dirty="0" smtClean="0">
                <a:solidFill>
                  <a:schemeClr val="bg1"/>
                </a:solidFill>
              </a:rPr>
              <a:t>728</a:t>
            </a:r>
            <a:r>
              <a:rPr lang="en-US" sz="1800" b="1" dirty="0" smtClean="0">
                <a:solidFill>
                  <a:schemeClr val="bg1"/>
                </a:solidFill>
              </a:rPr>
              <a:t>–</a:t>
            </a:r>
            <a:r>
              <a:rPr lang="ru-RU" sz="1800" b="1" dirty="0" smtClean="0">
                <a:solidFill>
                  <a:schemeClr val="bg1"/>
                </a:solidFill>
              </a:rPr>
              <a:t>62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788024" y="6426968"/>
            <a:ext cx="4247375" cy="43103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Антропов А. П. Портрет Петра </a:t>
            </a:r>
            <a:r>
              <a:rPr lang="en-US" sz="1600" i="1" dirty="0" smtClean="0">
                <a:solidFill>
                  <a:schemeClr val="tx1"/>
                </a:solidFill>
              </a:rPr>
              <a:t>III</a:t>
            </a:r>
            <a:r>
              <a:rPr lang="ru-RU" sz="1600" i="1" dirty="0" smtClean="0">
                <a:solidFill>
                  <a:schemeClr val="tx1"/>
                </a:solidFill>
              </a:rPr>
              <a:t>. 1762 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Внутренняя политика Петра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III</a:t>
            </a:r>
            <a:endParaRPr lang="ru-RU" sz="2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99792" y="806462"/>
            <a:ext cx="6318448" cy="484892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Из Манифеста «о вольности дворянской</a:t>
            </a:r>
          </a:p>
          <a:p>
            <a:r>
              <a:rPr lang="ru-RU" sz="200" b="1" i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359922"/>
            <a:ext cx="6318448" cy="343170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endParaRPr lang="ru-RU" sz="100" b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«(...) Все </a:t>
            </a:r>
            <a:r>
              <a:rPr lang="ru-RU" dirty="0">
                <a:solidFill>
                  <a:schemeClr val="bg1"/>
                </a:solidFill>
              </a:rPr>
              <a:t>находящиеся в разных наших службах дворяне </a:t>
            </a:r>
            <a:r>
              <a:rPr lang="ru-RU" dirty="0" smtClean="0">
                <a:solidFill>
                  <a:schemeClr val="bg1"/>
                </a:solidFill>
              </a:rPr>
              <a:t>  могут </a:t>
            </a:r>
            <a:r>
              <a:rPr lang="ru-RU" dirty="0">
                <a:solidFill>
                  <a:schemeClr val="bg1"/>
                </a:solidFill>
              </a:rPr>
              <a:t>оную продолжать, сколь долго пожелают, и их состояние им позволит, однако ж военные </a:t>
            </a:r>
            <a:r>
              <a:rPr lang="ru-RU" dirty="0" smtClean="0">
                <a:solidFill>
                  <a:schemeClr val="bg1"/>
                </a:solidFill>
              </a:rPr>
              <a:t>ни </a:t>
            </a:r>
            <a:r>
              <a:rPr lang="ru-RU" dirty="0">
                <a:solidFill>
                  <a:schemeClr val="bg1"/>
                </a:solidFill>
              </a:rPr>
              <a:t>во время компании, ниже пред начатием оной за три месяца об увольнении от </a:t>
            </a:r>
            <a:r>
              <a:rPr lang="ru-RU" dirty="0" smtClean="0">
                <a:solidFill>
                  <a:schemeClr val="bg1"/>
                </a:solidFill>
              </a:rPr>
              <a:t>службы</a:t>
            </a:r>
            <a:r>
              <a:rPr lang="ru-RU" dirty="0">
                <a:solidFill>
                  <a:schemeClr val="bg1"/>
                </a:solidFill>
              </a:rPr>
              <a:t>, или </a:t>
            </a:r>
            <a:r>
              <a:rPr lang="ru-RU" dirty="0" err="1">
                <a:solidFill>
                  <a:schemeClr val="bg1"/>
                </a:solidFill>
              </a:rPr>
              <a:t>абшида</a:t>
            </a:r>
            <a:r>
              <a:rPr lang="ru-RU" dirty="0">
                <a:solidFill>
                  <a:schemeClr val="bg1"/>
                </a:solidFill>
              </a:rPr>
              <a:t> просить да не дерзают, </a:t>
            </a:r>
            <a:r>
              <a:rPr lang="ru-RU" dirty="0" smtClean="0">
                <a:solidFill>
                  <a:schemeClr val="bg1"/>
                </a:solidFill>
              </a:rPr>
              <a:t> но </a:t>
            </a:r>
            <a:r>
              <a:rPr lang="ru-RU" dirty="0">
                <a:solidFill>
                  <a:schemeClr val="bg1"/>
                </a:solidFill>
              </a:rPr>
              <a:t>по окончании как внутрь, вне государства; состоящие в военной службе могут просить у командующих над ними </a:t>
            </a:r>
            <a:r>
              <a:rPr lang="ru-RU" dirty="0" smtClean="0">
                <a:solidFill>
                  <a:schemeClr val="bg1"/>
                </a:solidFill>
              </a:rPr>
              <a:t>     об </a:t>
            </a:r>
            <a:r>
              <a:rPr lang="ru-RU" dirty="0">
                <a:solidFill>
                  <a:schemeClr val="bg1"/>
                </a:solidFill>
              </a:rPr>
              <a:t>увольнении из службы или отставки, и ожидать резолюции, </a:t>
            </a:r>
            <a:r>
              <a:rPr lang="ru-RU" dirty="0" smtClean="0">
                <a:solidFill>
                  <a:schemeClr val="bg1"/>
                </a:solidFill>
              </a:rPr>
              <a:t>стоящие </a:t>
            </a:r>
            <a:r>
              <a:rPr lang="ru-RU" dirty="0">
                <a:solidFill>
                  <a:schemeClr val="bg1"/>
                </a:solidFill>
              </a:rPr>
              <a:t>во всяких наших службах, в первых </a:t>
            </a:r>
            <a:r>
              <a:rPr lang="ru-RU" dirty="0" err="1">
                <a:solidFill>
                  <a:schemeClr val="bg1"/>
                </a:solidFill>
              </a:rPr>
              <a:t>осьми</a:t>
            </a:r>
            <a:r>
              <a:rPr lang="ru-RU" dirty="0">
                <a:solidFill>
                  <a:schemeClr val="bg1"/>
                </a:solidFill>
              </a:rPr>
              <a:t> классах, от нашей </a:t>
            </a:r>
            <a:r>
              <a:rPr lang="ru-RU" dirty="0" err="1">
                <a:solidFill>
                  <a:schemeClr val="bg1"/>
                </a:solidFill>
              </a:rPr>
              <a:t>всевысочайшей</a:t>
            </a:r>
            <a:r>
              <a:rPr lang="ru-RU" dirty="0">
                <a:solidFill>
                  <a:schemeClr val="bg1"/>
                </a:solidFill>
              </a:rPr>
              <a:t> конфирмации, а прочие чины получают определение по </a:t>
            </a:r>
            <a:r>
              <a:rPr lang="ru-RU" dirty="0" smtClean="0">
                <a:solidFill>
                  <a:schemeClr val="bg1"/>
                </a:solidFill>
              </a:rPr>
              <a:t>департаментам </a:t>
            </a:r>
            <a:r>
              <a:rPr lang="ru-RU" dirty="0">
                <a:solidFill>
                  <a:schemeClr val="bg1"/>
                </a:solidFill>
              </a:rPr>
              <a:t>до которых оные </a:t>
            </a:r>
            <a:r>
              <a:rPr lang="ru-RU" dirty="0" smtClean="0">
                <a:solidFill>
                  <a:schemeClr val="bg1"/>
                </a:solidFill>
              </a:rPr>
              <a:t>принадлежат (...)»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8723" y="4616461"/>
            <a:ext cx="2399953" cy="209877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00" b="1" dirty="0" smtClean="0">
              <a:solidFill>
                <a:srgbClr val="FF0000"/>
              </a:solidFill>
            </a:endParaRPr>
          </a:p>
          <a:p>
            <a:r>
              <a:rPr lang="ru-RU" sz="1900" b="1" dirty="0" smtClean="0">
                <a:solidFill>
                  <a:srgbClr val="FF0000"/>
                </a:solidFill>
              </a:rPr>
              <a:t>Манифест «о вольности дворянской» </a:t>
            </a:r>
            <a:r>
              <a:rPr lang="ru-RU" sz="1900" dirty="0" smtClean="0">
                <a:solidFill>
                  <a:schemeClr val="bg1"/>
                </a:solidFill>
              </a:rPr>
              <a:t>(1762) –</a:t>
            </a:r>
            <a:endParaRPr lang="ru-RU" sz="1900" b="1" dirty="0">
              <a:solidFill>
                <a:schemeClr val="bg1"/>
              </a:solidFill>
            </a:endParaRPr>
          </a:p>
          <a:p>
            <a:r>
              <a:rPr lang="ru-RU" sz="1900" dirty="0">
                <a:solidFill>
                  <a:schemeClr val="bg1"/>
                </a:solidFill>
              </a:rPr>
              <a:t>к</a:t>
            </a:r>
            <a:r>
              <a:rPr lang="ru-RU" sz="1900" dirty="0" smtClean="0">
                <a:solidFill>
                  <a:schemeClr val="bg1"/>
                </a:solidFill>
              </a:rPr>
              <a:t>раткое название             указа Петра </a:t>
            </a:r>
            <a:r>
              <a:rPr lang="en-US" sz="1900" dirty="0" smtClean="0">
                <a:solidFill>
                  <a:schemeClr val="bg1"/>
                </a:solidFill>
              </a:rPr>
              <a:t>III</a:t>
            </a:r>
            <a:r>
              <a:rPr lang="ru-RU" sz="1900" dirty="0" smtClean="0">
                <a:solidFill>
                  <a:schemeClr val="bg1"/>
                </a:solidFill>
              </a:rPr>
              <a:t>                 «</a:t>
            </a:r>
            <a:r>
              <a:rPr lang="ru-RU" sz="1900" dirty="0">
                <a:solidFill>
                  <a:schemeClr val="bg1"/>
                </a:solidFill>
              </a:rPr>
              <a:t>О даровании </a:t>
            </a:r>
            <a:r>
              <a:rPr lang="ru-RU" sz="1900" dirty="0" smtClean="0">
                <a:solidFill>
                  <a:schemeClr val="bg1"/>
                </a:solidFill>
              </a:rPr>
              <a:t>  вольности </a:t>
            </a:r>
            <a:r>
              <a:rPr lang="ru-RU" sz="1900" dirty="0">
                <a:solidFill>
                  <a:schemeClr val="bg1"/>
                </a:solidFill>
              </a:rPr>
              <a:t>и свободы всему российскому дворянству»</a:t>
            </a:r>
            <a:endParaRPr lang="ru-RU" sz="1900" dirty="0" smtClean="0">
              <a:solidFill>
                <a:schemeClr val="bg1"/>
              </a:solidFill>
            </a:endParaRPr>
          </a:p>
          <a:p>
            <a:endParaRPr lang="ru-RU" sz="17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diletant.ru/upload/medialibrary/df8/df8236f8b31d2d6e35703083da2a89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0" y="806462"/>
            <a:ext cx="2402136" cy="3809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699791" y="4941168"/>
            <a:ext cx="6318447" cy="55043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tx1"/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700" dirty="0" smtClean="0">
                <a:solidFill>
                  <a:schemeClr val="bg1"/>
                </a:solidFill>
              </a:rPr>
              <a:t>право дворян на освобождение от обязательной                                               25-летней гражданской и военной службы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699793" y="5635623"/>
            <a:ext cx="6318447" cy="41193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tx1"/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право дворян на беспрепятственный выезд за границу 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721917" y="6161262"/>
            <a:ext cx="6296324" cy="55397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tx1"/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о</a:t>
            </a:r>
            <a:r>
              <a:rPr lang="ru-RU" sz="1800" dirty="0" smtClean="0">
                <a:solidFill>
                  <a:schemeClr val="bg1"/>
                </a:solidFill>
              </a:rPr>
              <a:t>бязанность участия в мобилизации в период войн (с необходимостью возвращения из-за границы под угрозой конфискации землевладений)</a:t>
            </a:r>
          </a:p>
        </p:txBody>
      </p:sp>
    </p:spTree>
    <p:extLst>
      <p:ext uri="{BB962C8B-B14F-4D97-AF65-F5344CB8AC3E}">
        <p14:creationId xmlns:p14="http://schemas.microsoft.com/office/powerpoint/2010/main" val="20095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File:Catherine II of Russia by Vigilius Eriksen - Конный портрет Екатерины Великой. - 1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6894"/>
            <a:ext cx="5079427" cy="59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6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-й дворцовый переворот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1762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2600" dirty="0"/>
          </a:p>
        </p:txBody>
      </p:sp>
      <p:pic>
        <p:nvPicPr>
          <p:cNvPr id="4098" name="Picture 2" descr="http://www.history-illustrated.ru/illustrations/preview/47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4" y="3299260"/>
            <a:ext cx="2488440" cy="320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29142" y="6167814"/>
            <a:ext cx="2388692" cy="67089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Убийство Петра </a:t>
            </a:r>
            <a:r>
              <a:rPr lang="en-US" sz="1600" i="1" dirty="0" smtClean="0">
                <a:solidFill>
                  <a:schemeClr val="tx1"/>
                </a:solidFill>
              </a:rPr>
              <a:t>III </a:t>
            </a:r>
            <a:r>
              <a:rPr lang="ru-RU" sz="1600" i="1" dirty="0" smtClean="0">
                <a:solidFill>
                  <a:schemeClr val="tx1"/>
                </a:solidFill>
              </a:rPr>
              <a:t>        в Ропше. Гравюра </a:t>
            </a:r>
            <a:r>
              <a:rPr lang="en-US" sz="1600" i="1" dirty="0" smtClean="0">
                <a:solidFill>
                  <a:schemeClr val="tx1"/>
                </a:solidFill>
              </a:rPr>
              <a:t>XIX </a:t>
            </a:r>
            <a:r>
              <a:rPr lang="ru-RU" sz="1600" i="1" dirty="0" smtClean="0">
                <a:solidFill>
                  <a:schemeClr val="tx1"/>
                </a:solidFill>
              </a:rPr>
              <a:t>в.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101" name="Picture 5" descr="http://nearyou.ru/rokotov/rosm/1orlov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5" t="4400" r="28600" b="47888"/>
          <a:stretch/>
        </p:blipFill>
        <p:spPr bwMode="auto">
          <a:xfrm>
            <a:off x="7133302" y="178576"/>
            <a:ext cx="1656000" cy="2026801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ile:Orlov-Chesmenski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2" t="2911" r="21845" b="47266"/>
          <a:stretch/>
        </p:blipFill>
        <p:spPr bwMode="auto">
          <a:xfrm>
            <a:off x="7137469" y="2323494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upload.wikimedia.org/wikipedia/commons/e/e0/Vorontsova-Dashkov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t="8504" r="10900" b="30300"/>
          <a:stretch/>
        </p:blipFill>
        <p:spPr bwMode="auto">
          <a:xfrm>
            <a:off x="7137469" y="4476458"/>
            <a:ext cx="1656001" cy="2026802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historydoc.edu.ru/attach.asp?a_no=19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6" y="178576"/>
            <a:ext cx="2887680" cy="338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2284334" y="5832368"/>
            <a:ext cx="3951414" cy="67089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Эриксен В. Конный портрет Екатерины </a:t>
            </a:r>
            <a:r>
              <a:rPr lang="en-US" sz="1600" i="1" dirty="0" smtClean="0">
                <a:solidFill>
                  <a:schemeClr val="tx1"/>
                </a:solidFill>
              </a:rPr>
              <a:t>II</a:t>
            </a:r>
            <a:r>
              <a:rPr lang="ru-RU" sz="1600" i="1" dirty="0" smtClean="0">
                <a:solidFill>
                  <a:schemeClr val="tx1"/>
                </a:solidFill>
              </a:rPr>
              <a:t>. 1762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 rot="5400000">
            <a:off x="5776506" y="3191372"/>
            <a:ext cx="6380290" cy="35469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Главные организаторы дворцового переворота 1762 г.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900151" y="1478033"/>
            <a:ext cx="2169266" cy="121010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Орлов</a:t>
            </a:r>
            <a:r>
              <a:rPr lang="ru-RU" sz="1600" dirty="0" smtClean="0">
                <a:solidFill>
                  <a:schemeClr val="bg1"/>
                </a:solidFill>
              </a:rPr>
              <a:t>                 </a:t>
            </a:r>
            <a:r>
              <a:rPr lang="ru-RU" sz="1400" dirty="0" smtClean="0">
                <a:solidFill>
                  <a:schemeClr val="bg1"/>
                </a:solidFill>
              </a:rPr>
              <a:t>Григорий Григорьевич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5929876" y="3562576"/>
            <a:ext cx="2169266" cy="121010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Орлов</a:t>
            </a:r>
            <a:r>
              <a:rPr lang="ru-RU" sz="1600" dirty="0" smtClean="0">
                <a:solidFill>
                  <a:schemeClr val="bg1"/>
                </a:solidFill>
              </a:rPr>
              <a:t>                  </a:t>
            </a:r>
            <a:r>
              <a:rPr lang="ru-RU" sz="1400" dirty="0" smtClean="0">
                <a:solidFill>
                  <a:schemeClr val="bg1"/>
                </a:solidFill>
              </a:rPr>
              <a:t>Алексей Григорьевич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5929876" y="5647899"/>
            <a:ext cx="2169266" cy="121010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Дашкова</a:t>
            </a:r>
            <a:r>
              <a:rPr lang="ru-RU" sz="1600" dirty="0" smtClean="0">
                <a:solidFill>
                  <a:schemeClr val="bg1"/>
                </a:solidFill>
              </a:rPr>
              <a:t>                  </a:t>
            </a:r>
            <a:r>
              <a:rPr lang="ru-RU" sz="1400" dirty="0" smtClean="0">
                <a:solidFill>
                  <a:schemeClr val="bg1"/>
                </a:solidFill>
              </a:rPr>
              <a:t>Екатерина Романовна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64774" y="2837922"/>
            <a:ext cx="2391184" cy="1449308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Воронцова</a:t>
            </a:r>
            <a:r>
              <a:rPr lang="ru-RU" sz="1600" dirty="0" smtClean="0">
                <a:solidFill>
                  <a:schemeClr val="bg1"/>
                </a:solidFill>
              </a:rPr>
              <a:t>                 </a:t>
            </a:r>
            <a:r>
              <a:rPr lang="ru-RU" sz="1400" dirty="0" smtClean="0">
                <a:solidFill>
                  <a:schemeClr val="bg1"/>
                </a:solidFill>
              </a:rPr>
              <a:t>Елизавета Романовна – фаворитка Петра </a:t>
            </a:r>
            <a:r>
              <a:rPr lang="en-US" sz="1400" dirty="0" smtClean="0">
                <a:solidFill>
                  <a:schemeClr val="bg1"/>
                </a:solidFill>
              </a:rPr>
              <a:t>III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– § 46 (50–51, 53–58) – устно;</a:t>
            </a:r>
          </a:p>
          <a:p>
            <a:pPr marL="0" indent="0">
              <a:buNone/>
            </a:pPr>
            <a:r>
              <a:rPr lang="ru-RU" dirty="0" smtClean="0"/>
              <a:t>– №4–6 (с. 58) – письменно (на листочках);</a:t>
            </a:r>
          </a:p>
          <a:p>
            <a:pPr marL="0" indent="0">
              <a:buNone/>
            </a:pPr>
            <a:r>
              <a:rPr lang="ru-RU" dirty="0" smtClean="0"/>
              <a:t>– составление таблицы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76522"/>
              </p:ext>
            </p:extLst>
          </p:nvPr>
        </p:nvGraphicFramePr>
        <p:xfrm>
          <a:off x="611560" y="3861048"/>
          <a:ext cx="777686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Государства-участники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Цели участия</a:t>
                      </a:r>
                      <a:r>
                        <a:rPr lang="ru-RU" baseline="0" dirty="0" smtClean="0"/>
                        <a:t> в войне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Итоги участия в войне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Пруссия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024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323726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«Семилетняя война 1756–63 гг.»</a:t>
            </a:r>
          </a:p>
        </p:txBody>
      </p:sp>
    </p:spTree>
    <p:extLst>
      <p:ext uri="{BB962C8B-B14F-4D97-AF65-F5344CB8AC3E}">
        <p14:creationId xmlns:p14="http://schemas.microsoft.com/office/powerpoint/2010/main" val="26319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6/62/Portrait_of_Empress_Elizaveta_Petrovna_by_Ivan_Vishnyakov.jpg?uselang=r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4051"/>
          <a:stretch/>
        </p:blipFill>
        <p:spPr bwMode="auto">
          <a:xfrm>
            <a:off x="4426759" y="481027"/>
            <a:ext cx="4717241" cy="637697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368" y="1886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Царствование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Елизаветы Петровны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1741–61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3200" dirty="0"/>
          </a:p>
        </p:txBody>
      </p:sp>
      <p:pic>
        <p:nvPicPr>
          <p:cNvPr id="1028" name="Picture 4" descr="http://upload.wikimedia.org/wikipedia/commons/thumb/8/8a/Elizaveta_Petrovna.jpg/498px-Elizaveta_Petrov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7" y="620688"/>
            <a:ext cx="4743450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07732" y="5615608"/>
            <a:ext cx="4408284" cy="72008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Елизавета Петровна</a:t>
            </a:r>
            <a:endParaRPr lang="ru-RU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[1</a:t>
            </a:r>
            <a:r>
              <a:rPr lang="ru-RU" sz="1800" b="1" dirty="0" smtClean="0">
                <a:solidFill>
                  <a:schemeClr val="bg1"/>
                </a:solidFill>
              </a:rPr>
              <a:t>709</a:t>
            </a:r>
            <a:r>
              <a:rPr lang="en-US" sz="1800" b="1" dirty="0" smtClean="0">
                <a:solidFill>
                  <a:schemeClr val="bg1"/>
                </a:solidFill>
              </a:rPr>
              <a:t>–</a:t>
            </a:r>
            <a:r>
              <a:rPr lang="ru-RU" sz="1800" b="1" dirty="0" smtClean="0">
                <a:solidFill>
                  <a:schemeClr val="bg1"/>
                </a:solidFill>
              </a:rPr>
              <a:t>61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02771" y="6231928"/>
            <a:ext cx="4741229" cy="626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Вишняков И. Я. Портрет императрицы                                                          Елизаветы Петровны. 1743 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Е.Лансере. Цесаревна Елизавета Петровна и преображенцы в кордегардии Зимнего дворца в ночь на 25 ноября 1741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52420"/>
            <a:ext cx="8160000" cy="612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313" y="6251909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Лансере Е. Е. </a:t>
            </a:r>
            <a:r>
              <a:rPr lang="ru-RU" sz="1600" i="1" dirty="0"/>
              <a:t>Цесаревна Елизавета Петровна и преображенцы в кордегардии Зимнего дворца в ночь на 25 ноября 1741 г</a:t>
            </a:r>
            <a:r>
              <a:rPr lang="ru-RU" sz="1600" i="1" dirty="0" smtClean="0"/>
              <a:t>. 1911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8576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Политическая программа Елизаветы Петровны                      при организации дворцового переворота</a:t>
            </a:r>
          </a:p>
          <a:p>
            <a:pPr algn="ctr"/>
            <a:endParaRPr lang="ru-RU" sz="2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11760" y="1142330"/>
            <a:ext cx="6732240" cy="420324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tx1"/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осуществление преемственности внутри- и внешнеполитического курса Петра </a:t>
            </a:r>
            <a:r>
              <a:rPr lang="en-US" sz="1600" dirty="0" smtClean="0">
                <a:solidFill>
                  <a:schemeClr val="bg1"/>
                </a:solidFill>
              </a:rPr>
              <a:t>I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409015" y="2417460"/>
            <a:ext cx="4734985" cy="35165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tx1"/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б</a:t>
            </a:r>
            <a:r>
              <a:rPr lang="ru-RU" sz="1600" dirty="0" smtClean="0">
                <a:solidFill>
                  <a:schemeClr val="bg1"/>
                </a:solidFill>
              </a:rPr>
              <a:t>орьба с засильем иностранцев на руководящих постах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364088" y="2944155"/>
            <a:ext cx="3779912" cy="35165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tx1"/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гуманизация политического режима  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437415" y="1685528"/>
            <a:ext cx="5706585" cy="576064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tx1"/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lang="ru-RU" sz="1600" dirty="0" smtClean="0">
                <a:solidFill>
                  <a:schemeClr val="bg1"/>
                </a:solidFill>
              </a:rPr>
              <a:t>осстановление престижа государственной власти внутри страны                           и России на международной арене </a:t>
            </a:r>
          </a:p>
        </p:txBody>
      </p:sp>
    </p:spTree>
    <p:extLst>
      <p:ext uri="{BB962C8B-B14F-4D97-AF65-F5344CB8AC3E}">
        <p14:creationId xmlns:p14="http://schemas.microsoft.com/office/powerpoint/2010/main" val="3688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961712" y="5828590"/>
            <a:ext cx="1654610" cy="830212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А. И. Остерман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генерал-адмирал,         кабинет-министр </a:t>
            </a:r>
            <a:r>
              <a:rPr lang="en-US" sz="1100" dirty="0" smtClean="0">
                <a:solidFill>
                  <a:schemeClr val="bg1"/>
                </a:solidFill>
              </a:rPr>
              <a:t> [1731–41]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hrono.ru/img/kartiny/osterman-a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" r="9964" b="18844"/>
          <a:stretch/>
        </p:blipFill>
        <p:spPr bwMode="auto">
          <a:xfrm>
            <a:off x="1961712" y="3783988"/>
            <a:ext cx="1654610" cy="2044602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hron.eduhmao.ru/img_3_6_0_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90" t="19394" r="21077" b="21487"/>
          <a:stretch/>
        </p:blipFill>
        <p:spPr bwMode="auto">
          <a:xfrm>
            <a:off x="3744000" y="3788893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737960" y="5828590"/>
            <a:ext cx="1662040" cy="830212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Б. Х. Миних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генерал-фельдмаршал,         кабинет-министр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 [1740–41]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File:Reinhold Gustaw von Loewenwold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r="6121" b="14238"/>
          <a:stretch/>
        </p:blipFill>
        <p:spPr bwMode="auto">
          <a:xfrm>
            <a:off x="7308304" y="3790890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308304" y="5828590"/>
            <a:ext cx="1656000" cy="830212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Р. Г. Лёвенвольде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обер-гофмаршал </a:t>
            </a:r>
            <a:r>
              <a:rPr lang="en-US" sz="1100" dirty="0" smtClean="0">
                <a:solidFill>
                  <a:schemeClr val="bg1"/>
                </a:solidFill>
              </a:rPr>
              <a:t> [173</a:t>
            </a:r>
            <a:r>
              <a:rPr lang="ru-RU" sz="1100" dirty="0" smtClean="0">
                <a:solidFill>
                  <a:schemeClr val="bg1"/>
                </a:solidFill>
              </a:rPr>
              <a:t>0</a:t>
            </a:r>
            <a:r>
              <a:rPr lang="en-US" sz="1100" dirty="0" smtClean="0">
                <a:solidFill>
                  <a:schemeClr val="bg1"/>
                </a:solidFill>
              </a:rPr>
              <a:t>–41]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File:Граф Головкин Михаил Гаврилович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t="7378" r="10317" b="22286"/>
          <a:stretch/>
        </p:blipFill>
        <p:spPr bwMode="auto">
          <a:xfrm>
            <a:off x="5540215" y="3801790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540215" y="5828590"/>
            <a:ext cx="1656000" cy="830212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М. Г. Головкин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вице-канцлер,         кабинет-министр </a:t>
            </a:r>
            <a:r>
              <a:rPr lang="en-US" sz="1100" dirty="0" smtClean="0">
                <a:solidFill>
                  <a:schemeClr val="bg1"/>
                </a:solidFill>
              </a:rPr>
              <a:t> [17</a:t>
            </a:r>
            <a:r>
              <a:rPr lang="ru-RU" sz="1100" dirty="0" smtClean="0">
                <a:solidFill>
                  <a:schemeClr val="bg1"/>
                </a:solidFill>
              </a:rPr>
              <a:t>40</a:t>
            </a:r>
            <a:r>
              <a:rPr lang="en-US" sz="1100" dirty="0" smtClean="0">
                <a:solidFill>
                  <a:schemeClr val="bg1"/>
                </a:solidFill>
              </a:rPr>
              <a:t>–41]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5-й дворцовый переворот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1741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2600" dirty="0"/>
          </a:p>
        </p:txBody>
      </p:sp>
      <p:pic>
        <p:nvPicPr>
          <p:cNvPr id="3080" name="Picture 8" descr=" (534x700, 62Kb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3950" r="22491" b="44593"/>
          <a:stretch/>
        </p:blipFill>
        <p:spPr bwMode="auto">
          <a:xfrm>
            <a:off x="5531831" y="785957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le:Anton Ulrich of Brunswick (Marienburg castle)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4" r="34255" b="68478"/>
          <a:stretch/>
        </p:blipFill>
        <p:spPr bwMode="auto">
          <a:xfrm>
            <a:off x="7308304" y="785957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g3.photographersdirect.com/img/262/wm/pd255596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7" t="13515" r="27104" b="43928"/>
          <a:stretch/>
        </p:blipFill>
        <p:spPr bwMode="auto">
          <a:xfrm>
            <a:off x="3744000" y="794990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3744000" y="2803031"/>
            <a:ext cx="1656000" cy="841112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Иван </a:t>
            </a:r>
            <a:r>
              <a:rPr lang="en-US" sz="1400" b="1" dirty="0" smtClean="0">
                <a:solidFill>
                  <a:srgbClr val="FF0000"/>
                </a:solidFill>
              </a:rPr>
              <a:t>VI </a:t>
            </a:r>
            <a:r>
              <a:rPr lang="ru-RU" sz="1400" b="1" dirty="0" smtClean="0">
                <a:solidFill>
                  <a:srgbClr val="FF0000"/>
                </a:solidFill>
              </a:rPr>
              <a:t> Антонович </a:t>
            </a:r>
            <a:r>
              <a:rPr lang="ru-RU" sz="1100" dirty="0" smtClean="0">
                <a:solidFill>
                  <a:schemeClr val="bg1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император </a:t>
            </a:r>
            <a:r>
              <a:rPr lang="en-US" sz="1100" dirty="0" smtClean="0">
                <a:solidFill>
                  <a:schemeClr val="bg1"/>
                </a:solidFill>
              </a:rPr>
              <a:t>[17</a:t>
            </a:r>
            <a:r>
              <a:rPr lang="ru-RU" sz="1100" dirty="0" smtClean="0">
                <a:solidFill>
                  <a:schemeClr val="bg1"/>
                </a:solidFill>
              </a:rPr>
              <a:t>40</a:t>
            </a:r>
            <a:r>
              <a:rPr lang="en-US" sz="1100" dirty="0" smtClean="0">
                <a:solidFill>
                  <a:schemeClr val="bg1"/>
                </a:solidFill>
              </a:rPr>
              <a:t>–41]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5531830" y="2803031"/>
            <a:ext cx="1663493" cy="841112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Анна Леопольдовна </a:t>
            </a:r>
            <a:r>
              <a:rPr lang="ru-RU" sz="1100" dirty="0" smtClean="0">
                <a:solidFill>
                  <a:schemeClr val="bg1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великая княгиня, регентша</a:t>
            </a:r>
            <a:r>
              <a:rPr lang="en-US" sz="1100" dirty="0" smtClean="0">
                <a:solidFill>
                  <a:schemeClr val="bg1"/>
                </a:solidFill>
              </a:rPr>
              <a:t> [17</a:t>
            </a:r>
            <a:r>
              <a:rPr lang="ru-RU" sz="1100" dirty="0" smtClean="0">
                <a:solidFill>
                  <a:schemeClr val="bg1"/>
                </a:solidFill>
              </a:rPr>
              <a:t>40</a:t>
            </a:r>
            <a:r>
              <a:rPr lang="en-US" sz="1100" dirty="0" smtClean="0">
                <a:solidFill>
                  <a:schemeClr val="bg1"/>
                </a:solidFill>
              </a:rPr>
              <a:t>–41]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7316504" y="2803031"/>
            <a:ext cx="1647800" cy="841112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Антон Ульрих </a:t>
            </a:r>
            <a:r>
              <a:rPr lang="ru-RU" sz="1100" dirty="0" smtClean="0">
                <a:solidFill>
                  <a:schemeClr val="bg1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>генералиссимус,</a:t>
            </a: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>г</a:t>
            </a:r>
            <a:r>
              <a:rPr lang="ru-RU" sz="1100" dirty="0" smtClean="0">
                <a:solidFill>
                  <a:schemeClr val="bg1"/>
                </a:solidFill>
              </a:rPr>
              <a:t>ерцог Брауншвейг-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Беверн-Люнебургский</a:t>
            </a:r>
            <a:endParaRPr lang="ru-RU" sz="11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4" y="713245"/>
            <a:ext cx="360924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– арест </a:t>
            </a:r>
            <a:r>
              <a:rPr lang="ru-RU" dirty="0"/>
              <a:t>и </a:t>
            </a:r>
            <a:r>
              <a:rPr lang="ru-RU" dirty="0" smtClean="0"/>
              <a:t>заточение императора Ивана </a:t>
            </a:r>
            <a:r>
              <a:rPr lang="en-US" dirty="0" smtClean="0"/>
              <a:t>VI</a:t>
            </a:r>
            <a:r>
              <a:rPr lang="ru-RU" dirty="0" smtClean="0"/>
              <a:t> Антоновича, регентши Анны Леопольдовны и членов Брауншвейгского  семейства ;</a:t>
            </a:r>
          </a:p>
          <a:p>
            <a:pPr algn="r"/>
            <a:endParaRPr lang="ru-RU" sz="1200" dirty="0" smtClean="0"/>
          </a:p>
          <a:p>
            <a:pPr algn="r"/>
            <a:r>
              <a:rPr lang="ru-RU" dirty="0"/>
              <a:t>– </a:t>
            </a:r>
            <a:r>
              <a:rPr lang="ru-RU" dirty="0" smtClean="0"/>
              <a:t>упразднение                     Кабинета министров;</a:t>
            </a:r>
          </a:p>
          <a:p>
            <a:pPr algn="r"/>
            <a:endParaRPr lang="ru-RU" sz="1200" dirty="0" smtClean="0"/>
          </a:p>
          <a:p>
            <a:pPr algn="r"/>
            <a:r>
              <a:rPr lang="ru-RU" dirty="0"/>
              <a:t>– </a:t>
            </a:r>
            <a:r>
              <a:rPr lang="ru-RU" dirty="0" smtClean="0"/>
              <a:t>вынесение смертного приговора А. И. Остерману, Б. К. Миниху         и др., заменённого на ссылку</a:t>
            </a:r>
          </a:p>
        </p:txBody>
      </p:sp>
      <p:pic>
        <p:nvPicPr>
          <p:cNvPr id="3086" name="Picture 14" descr="http://upload.wikimedia.org/wikipedia/commons/f/fc/%D0%9A%D0%BE%D0%BB%D0%B5%D1%81%D0%BE%D0%B2%D0%B0%D0%BD%D0%B8%D0%B5._%D0%9C%D1%83%D0%B7%D0%B5%D0%B9_%D0%B2%D0%BE%D1%81%D0%BA%D0%BE%D0%B2%D1%8B%D1%85_%D1%84%D0%B8%D0%B3%D1%83%D1%80_%D0%B7%D0%B0%D0%BC%D0%BA%D0%B0_%D0%9B%D0%BE%D0%BA%D0%B5%D1%82_(Loket)_%D0%A7%D0%B5%D1%85%D0%B8%D1%8F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3944899"/>
            <a:ext cx="2400000" cy="18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одзаголовок 2"/>
          <p:cNvSpPr txBox="1">
            <a:spLocks/>
          </p:cNvSpPr>
          <p:nvPr/>
        </p:nvSpPr>
        <p:spPr>
          <a:xfrm>
            <a:off x="244560" y="5476301"/>
            <a:ext cx="1791839" cy="13816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</a:rPr>
              <a:t>в</a:t>
            </a:r>
            <a:r>
              <a:rPr lang="ru-RU" sz="1400" dirty="0" smtClean="0">
                <a:solidFill>
                  <a:schemeClr val="bg1"/>
                </a:solidFill>
              </a:rPr>
              <a:t>ельможи,    приговорённые                      к колесованию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6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historydoc.edu.ru/attach.asp?a_no=19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r="7587" b="23758"/>
          <a:stretch/>
        </p:blipFill>
        <p:spPr bwMode="auto">
          <a:xfrm>
            <a:off x="6054434" y="3079284"/>
            <a:ext cx="3089565" cy="36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ile:Peter von Lac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499"/>
          <a:stretch/>
        </p:blipFill>
        <p:spPr bwMode="auto">
          <a:xfrm>
            <a:off x="0" y="2961269"/>
            <a:ext cx="3200400" cy="330997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g-fotki.yandex.ru/get/6112/45838865.17/0_d91b3_e0d2330e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45" y="3617881"/>
            <a:ext cx="3984726" cy="27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7857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Внешняя политика России                                                                    в начале царствования Елизаветы Петровны</a:t>
            </a:r>
            <a:endParaRPr lang="ru-RU" sz="2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4524" y="980728"/>
            <a:ext cx="8742368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FFFF00"/>
                </a:solidFill>
              </a:rPr>
              <a:t>1741–43 гг.  </a:t>
            </a:r>
            <a:r>
              <a:rPr lang="ru-RU" sz="2000" i="1" dirty="0" smtClean="0"/>
              <a:t>–</a:t>
            </a:r>
            <a:r>
              <a:rPr lang="ru-RU" sz="2000" dirty="0" smtClean="0"/>
              <a:t> русско-шведская война;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000" b="1" dirty="0" smtClean="0">
                <a:solidFill>
                  <a:srgbClr val="FFFF00"/>
                </a:solidFill>
              </a:rPr>
              <a:t>1743</a:t>
            </a:r>
            <a:r>
              <a:rPr lang="ru-RU" sz="2000" b="1" i="1" dirty="0" smtClean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г. </a:t>
            </a:r>
            <a:r>
              <a:rPr lang="ru-RU" sz="2000" i="1" dirty="0" smtClean="0"/>
              <a:t>– </a:t>
            </a:r>
            <a:r>
              <a:rPr lang="ru-RU" sz="2000" dirty="0" smtClean="0"/>
              <a:t>заключение </a:t>
            </a:r>
            <a:r>
              <a:rPr lang="ru-RU" sz="2000" dirty="0" smtClean="0">
                <a:solidFill>
                  <a:srgbClr val="FFFF00"/>
                </a:solidFill>
              </a:rPr>
              <a:t>Абоского мира </a:t>
            </a:r>
            <a:r>
              <a:rPr lang="ru-RU" sz="2000" dirty="0" smtClean="0"/>
              <a:t>со Швецией: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000" dirty="0" smtClean="0"/>
              <a:t>– подтверждение территориальных приобретений России в Прибалтике         (по Ништадтскому миру 1721 г.); 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000" dirty="0" smtClean="0"/>
              <a:t>– присоединение к России части юго-восточной Финляндии                  (отдаление границы от Санкт-Петербурга)</a:t>
            </a:r>
          </a:p>
        </p:txBody>
      </p:sp>
      <p:sp>
        <p:nvSpPr>
          <p:cNvPr id="7" name="Стрелка вправо 6"/>
          <p:cNvSpPr/>
          <p:nvPr/>
        </p:nvSpPr>
        <p:spPr>
          <a:xfrm rot="7015307">
            <a:off x="4562881" y="3684368"/>
            <a:ext cx="1486057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5811186"/>
            <a:ext cx="2520280" cy="920113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П. П. Ласси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генерал-фельдмаршал;</a:t>
            </a: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>г</a:t>
            </a:r>
            <a:r>
              <a:rPr lang="ru-RU" sz="1100" dirty="0" smtClean="0">
                <a:solidFill>
                  <a:schemeClr val="bg1"/>
                </a:solidFill>
              </a:rPr>
              <a:t>лавнокомандующий русской армией в русско-шведской войне 1741–43 гг.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339076" y="5794448"/>
            <a:ext cx="2481395" cy="920113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А. П. Бестужев-Рюмин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>в</a:t>
            </a:r>
            <a:r>
              <a:rPr lang="ru-RU" sz="1100" dirty="0" smtClean="0">
                <a:solidFill>
                  <a:schemeClr val="bg1"/>
                </a:solidFill>
              </a:rPr>
              <a:t>ице-канцлер;</a:t>
            </a: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>п</a:t>
            </a:r>
            <a:r>
              <a:rPr lang="ru-RU" sz="1100" dirty="0" smtClean="0">
                <a:solidFill>
                  <a:schemeClr val="bg1"/>
                </a:solidFill>
              </a:rPr>
              <a:t>резидент Коллегии              иностранных дел </a:t>
            </a:r>
            <a:r>
              <a:rPr lang="en-US" sz="1100" dirty="0" smtClean="0">
                <a:solidFill>
                  <a:schemeClr val="bg1"/>
                </a:solidFill>
              </a:rPr>
              <a:t>[</a:t>
            </a:r>
            <a:r>
              <a:rPr lang="ru-RU" sz="1100" dirty="0" smtClean="0">
                <a:solidFill>
                  <a:schemeClr val="bg1"/>
                </a:solidFill>
              </a:rPr>
              <a:t>1742–58</a:t>
            </a:r>
            <a:r>
              <a:rPr lang="en-US" sz="1100" dirty="0" smtClean="0">
                <a:solidFill>
                  <a:schemeClr val="bg1"/>
                </a:solidFill>
              </a:rPr>
              <a:t>]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Eliabeth lance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4319"/>
            <a:ext cx="7620000" cy="50673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4/44/Carle_Vanloo,_Portrait_de_l%E2%80%99imp%C3%A9ratrice_%C3%89lisabeth_Petrovna_(1760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4" r="19342" b="32233"/>
          <a:stretch/>
        </p:blipFill>
        <p:spPr bwMode="auto">
          <a:xfrm>
            <a:off x="6595538" y="29040"/>
            <a:ext cx="2535383" cy="302084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857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Предпосылки «просвещённого абсолютизма»                                в царствование Елизаветы Петровны</a:t>
            </a:r>
            <a:endParaRPr lang="ru-RU" sz="2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4018" y="1306266"/>
            <a:ext cx="6720230" cy="936106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1700" b="1" i="1" dirty="0" smtClean="0">
                <a:solidFill>
                  <a:schemeClr val="bg1"/>
                </a:solidFill>
              </a:rPr>
              <a:t>Ломоносов М. В.  </a:t>
            </a:r>
            <a:endParaRPr lang="ru-RU" sz="3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300" b="1" i="1" dirty="0" smtClean="0">
                <a:solidFill>
                  <a:schemeClr val="bg1"/>
                </a:solidFill>
              </a:rPr>
              <a:t>                                       </a:t>
            </a:r>
          </a:p>
          <a:p>
            <a:pPr algn="l"/>
            <a:r>
              <a:rPr lang="ru-RU" sz="1700" b="1" i="1" dirty="0" smtClean="0">
                <a:solidFill>
                  <a:schemeClr val="bg1"/>
                </a:solidFill>
              </a:rPr>
              <a:t>Из «Оды</a:t>
            </a:r>
            <a:r>
              <a:rPr lang="ru-RU" sz="1700" b="1" i="1" dirty="0">
                <a:solidFill>
                  <a:schemeClr val="bg1"/>
                </a:solidFill>
              </a:rPr>
              <a:t> </a:t>
            </a:r>
            <a:r>
              <a:rPr lang="ru-RU" sz="1700" b="1" i="1" dirty="0" smtClean="0">
                <a:solidFill>
                  <a:schemeClr val="bg1"/>
                </a:solidFill>
              </a:rPr>
              <a:t>на </a:t>
            </a:r>
            <a:r>
              <a:rPr lang="ru-RU" sz="1700" b="1" i="1" dirty="0">
                <a:solidFill>
                  <a:schemeClr val="bg1"/>
                </a:solidFill>
              </a:rPr>
              <a:t>день восшествия </a:t>
            </a:r>
            <a:r>
              <a:rPr lang="ru-RU" sz="1700" b="1" i="1" dirty="0" smtClean="0">
                <a:solidFill>
                  <a:schemeClr val="bg1"/>
                </a:solidFill>
              </a:rPr>
              <a:t>на Всероссийский престол Ея </a:t>
            </a:r>
            <a:r>
              <a:rPr lang="ru-RU" sz="1700" b="1" i="1" dirty="0">
                <a:solidFill>
                  <a:schemeClr val="bg1"/>
                </a:solidFill>
              </a:rPr>
              <a:t>величества государыни императрицы Елисаветы Петровны </a:t>
            </a:r>
            <a:r>
              <a:rPr lang="ru-RU" sz="1700" b="1" i="1" dirty="0" smtClean="0">
                <a:solidFill>
                  <a:schemeClr val="bg1"/>
                </a:solidFill>
              </a:rPr>
              <a:t>1747 года»</a:t>
            </a:r>
          </a:p>
          <a:p>
            <a:r>
              <a:rPr lang="ru-RU" sz="200" b="1" i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82" y="2711756"/>
            <a:ext cx="3263846" cy="37856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вы, которых ожидает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Отечество от недр своих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 видеть таковых желает,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Каких зовет от стран чужих,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О, ваши дни благословенны!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Дерзайте ныне ободренны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Раченьем вашим показать,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Что может собственных Платонов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 быстрых разумом Невтонов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Российская </a:t>
            </a:r>
            <a:r>
              <a:rPr lang="ru-RU" sz="1600" dirty="0">
                <a:solidFill>
                  <a:schemeClr val="bg1"/>
                </a:solidFill>
              </a:rPr>
              <a:t>земля рождать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Науки юношей </a:t>
            </a:r>
            <a:r>
              <a:rPr lang="ru-RU" sz="1600" dirty="0" smtClean="0">
                <a:solidFill>
                  <a:schemeClr val="bg1"/>
                </a:solidFill>
              </a:rPr>
              <a:t>питают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Отраду старым подают,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счастливой жизни украшают,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несчастной случай берегут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6300034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Лансере Е. Е. Елизавета </a:t>
            </a:r>
            <a:r>
              <a:rPr lang="ru-RU" sz="1600" i="1" dirty="0"/>
              <a:t>Петровна </a:t>
            </a:r>
            <a:r>
              <a:rPr lang="ru-RU" sz="1600" i="1" dirty="0" smtClean="0"/>
              <a:t> в Царском Селе. 1905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4829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upload.wikimedia.org/wikipedia/commons/1/12/%D0%9F%D0%BE%D0%BB%D0%B5%D0%B2%D0%B0%D1%8F_%D1%81%D0%B5%D0%BA%D1%80%D0%B5%D1%82%D0%BD%D0%B0%D1%8F_%D0%B3%D0%B0%D1%83%D0%B1%D0%B8%D1%86%D0%B0_%D0%BE%D0%B1%D1%80%D0%B0%D0%B7%D1%86%D0%B0_1753_%D1%81%D0%B8%D1%81%D1%82%D0%B5%D0%BC%D1%8B_%D0%9F._%D0%98._%D0%A8%D1%83%D0%B2%D0%B0%D0%BB%D0%BE%D0%B2%D0%B0_(%D0%B2%D0%B8%D0%B4_%D1%81%D0%B1%D0%BE%D0%BA%D1%8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57" y="2101932"/>
            <a:ext cx="6665143" cy="36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5/57/Chouvaloff.jpg?uselang=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1" r="4691" b="29622"/>
          <a:stretch/>
        </p:blipFill>
        <p:spPr bwMode="auto">
          <a:xfrm>
            <a:off x="0" y="178576"/>
            <a:ext cx="4716016" cy="540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Экономическая и военная деятельность П. И. Шувалова</a:t>
            </a:r>
            <a:endParaRPr lang="ru-RU" sz="2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4094" y="4545865"/>
            <a:ext cx="4147378" cy="231213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ШУВАЛОВ Пётр Иванович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генерал-фельдцейхмейстер,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конференц-министр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1756–62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Ближайший соратник Елизаветы Петровны                в кон. 1740-х – нач. 1760-х гг.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91472" y="1340768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учреждение Дворянского заёмного банка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391472" y="836711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отмена внутренних таможенных </a:t>
            </a:r>
            <a:r>
              <a:rPr lang="ru-RU" sz="1600" dirty="0" smtClean="0">
                <a:solidFill>
                  <a:schemeClr val="bg1"/>
                </a:solidFill>
              </a:rPr>
              <a:t>пошлин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391472" y="1844824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учреждение Коммерческого банка для купечества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391472" y="6309320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ru-RU" sz="1600" dirty="0" smtClean="0">
                <a:solidFill>
                  <a:schemeClr val="bg1"/>
                </a:solidFill>
              </a:rPr>
              <a:t>еформа артиллерии: создание секретных гаубиц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671392" y="960016"/>
            <a:ext cx="1440159" cy="106063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1754 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391472" y="1012538"/>
            <a:ext cx="540568" cy="328230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91472" y="1516595"/>
            <a:ext cx="270284" cy="504056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98965" y="1490333"/>
            <a:ext cx="216024" cy="1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10" descr="http://img-fotki.yandex.ru/get/5802/sysvictor.f2/0_4a8ec_56841344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95698"/>
            <a:ext cx="4762500" cy="31623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hist.msu.ru/Science/HisUni/Images/Vor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69789"/>
            <a:ext cx="6000750" cy="3581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Меценатство И. И. Шувалова</a:t>
            </a:r>
            <a:endParaRPr lang="ru-RU" sz="2600" dirty="0"/>
          </a:p>
        </p:txBody>
      </p:sp>
      <p:pic>
        <p:nvPicPr>
          <p:cNvPr id="7170" name="Picture 2" descr="File:Shuv rok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797"/>
            <a:ext cx="4438650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4491320"/>
            <a:ext cx="3888432" cy="236668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ШУВАЛОВ Иван Иванович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[1</a:t>
            </a:r>
            <a:r>
              <a:rPr lang="ru-RU" sz="1600" dirty="0" smtClean="0">
                <a:solidFill>
                  <a:schemeClr val="bg1"/>
                </a:solidFill>
              </a:rPr>
              <a:t>727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97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––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ru-RU" sz="1600" dirty="0" smtClean="0">
                <a:solidFill>
                  <a:schemeClr val="bg1"/>
                </a:solidFill>
              </a:rPr>
              <a:t>уратор Московского университета             и директор Академии художеств.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Фаворит </a:t>
            </a:r>
            <a:r>
              <a:rPr lang="ru-RU" sz="1600" dirty="0">
                <a:solidFill>
                  <a:schemeClr val="bg1"/>
                </a:solidFill>
              </a:rPr>
              <a:t>Елизаветы </a:t>
            </a:r>
            <a:r>
              <a:rPr lang="ru-RU" sz="1600" dirty="0" smtClean="0">
                <a:solidFill>
                  <a:schemeClr val="bg1"/>
                </a:solidFill>
              </a:rPr>
              <a:t>Петровны, покровитель М. В. Ломоносова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23928" y="1052736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         </a:t>
            </a:r>
            <a:r>
              <a:rPr lang="ru-RU" sz="1700" dirty="0" smtClean="0">
                <a:solidFill>
                  <a:schemeClr val="bg1"/>
                </a:solidFill>
              </a:rPr>
              <a:t>основание Московского университета </a:t>
            </a:r>
          </a:p>
        </p:txBody>
      </p:sp>
      <p:cxnSp>
        <p:nvCxnSpPr>
          <p:cNvPr id="9" name="Прямая со стрелкой 8"/>
          <p:cNvCxnSpPr>
            <a:endCxn id="10" idx="3"/>
          </p:cNvCxnSpPr>
          <p:nvPr/>
        </p:nvCxnSpPr>
        <p:spPr>
          <a:xfrm>
            <a:off x="4438650" y="1228563"/>
            <a:ext cx="277365" cy="0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3275856" y="698245"/>
            <a:ext cx="1440159" cy="106063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1755 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http://tainy.net/wp-content/uploads/2011/10/lect-01-02-0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r="23771" b="43918"/>
          <a:stretch/>
        </p:blipFill>
        <p:spPr bwMode="auto">
          <a:xfrm>
            <a:off x="5708934" y="2673319"/>
            <a:ext cx="3435066" cy="363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3528386" y="3456383"/>
            <a:ext cx="3600400" cy="285293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effectLst>
            <a:softEdge rad="6350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ЛОМОНОСОВ                                  Михаил Васильевич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[1</a:t>
            </a:r>
            <a:r>
              <a:rPr lang="ru-RU" sz="1600" dirty="0" smtClean="0">
                <a:solidFill>
                  <a:schemeClr val="bg1"/>
                </a:solidFill>
              </a:rPr>
              <a:t>711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65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–                                           автор проекта создания          Московского университета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23928" y="6133490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     основание Академии художеств </a:t>
            </a: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7703841" y="5779001"/>
            <a:ext cx="1440159" cy="106063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9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1757 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7703841" y="6309317"/>
            <a:ext cx="324543" cy="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4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айл:Elizaveta dres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133850" cy="570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013" y="6033776"/>
            <a:ext cx="3387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Коронационное платье    Елизаветы Петровны </a:t>
            </a:r>
            <a:endParaRPr lang="ru-RU" sz="1600" i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732337" y="1268760"/>
            <a:ext cx="5092241" cy="15563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lin ang="8100000" scaled="1"/>
            <a:tileRect/>
          </a:gra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Конференция при Высочайшем дворе </a:t>
            </a:r>
            <a:r>
              <a:rPr lang="ru-RU" sz="1800" b="1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высший законосовещательный орган в России   в </a:t>
            </a: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ru-RU" sz="1800" dirty="0" smtClean="0">
                <a:solidFill>
                  <a:schemeClr val="bg1"/>
                </a:solidFill>
              </a:rPr>
              <a:t>756</a:t>
            </a:r>
            <a:r>
              <a:rPr lang="en-US" sz="1800" dirty="0" smtClean="0">
                <a:solidFill>
                  <a:schemeClr val="bg1"/>
                </a:solidFill>
              </a:rPr>
              <a:t>–</a:t>
            </a:r>
            <a:r>
              <a:rPr lang="ru-RU" sz="1800" dirty="0" smtClean="0">
                <a:solidFill>
                  <a:schemeClr val="bg1"/>
                </a:solidFill>
              </a:rPr>
              <a:t>62 гг.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В большинстве случаев действовала самостоятельно от имени императрицы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857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Система государственного управления                                            в царствование Елизаветы Петровны</a:t>
            </a:r>
            <a:endParaRPr lang="ru-RU" sz="2600" dirty="0"/>
          </a:p>
        </p:txBody>
      </p:sp>
      <p:pic>
        <p:nvPicPr>
          <p:cNvPr id="5126" name="Picture 6" descr="http://s011.radikal.ru/i317/1206/8b/079871512b3e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961" r="17261" b="26860"/>
          <a:stretch/>
        </p:blipFill>
        <p:spPr bwMode="auto">
          <a:xfrm>
            <a:off x="3732337" y="3391858"/>
            <a:ext cx="1656000" cy="2026801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ile:Alexey Antropov 016.jp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11312" r="24038" b="30043"/>
          <a:stretch/>
        </p:blipFill>
        <p:spPr bwMode="auto">
          <a:xfrm>
            <a:off x="5449246" y="3391858"/>
            <a:ext cx="1656000" cy="2026802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ile:RusPortraits v3-003 Le Comte Pierre Ivanowitch Chouvaloff .jp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3510" r="17147" b="22411"/>
          <a:stretch/>
        </p:blipFill>
        <p:spPr bwMode="auto">
          <a:xfrm>
            <a:off x="7168579" y="3391858"/>
            <a:ext cx="1656000" cy="2026802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732346" y="2939577"/>
            <a:ext cx="5092241" cy="3322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lin ang="8100000" scaled="1"/>
            <a:tileRect/>
          </a:gra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Наиболее влиятельные конференц-министры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726297" y="5418660"/>
            <a:ext cx="1662040" cy="119989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Бестужев-Рюмин </a:t>
            </a:r>
            <a:r>
              <a:rPr lang="ru-RU" sz="1100" dirty="0" smtClean="0">
                <a:solidFill>
                  <a:srgbClr val="FF0000"/>
                </a:solidFill>
              </a:rPr>
              <a:t>Алексей Петрович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канцлер,           президент Коллегии иностранных дел  </a:t>
            </a:r>
            <a:r>
              <a:rPr lang="en-US" sz="1100" dirty="0" smtClean="0">
                <a:solidFill>
                  <a:schemeClr val="bg1"/>
                </a:solidFill>
              </a:rPr>
              <a:t>[174</a:t>
            </a:r>
            <a:r>
              <a:rPr lang="ru-RU" sz="11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–</a:t>
            </a:r>
            <a:r>
              <a:rPr lang="ru-RU" sz="1100" dirty="0" smtClean="0">
                <a:solidFill>
                  <a:schemeClr val="bg1"/>
                </a:solidFill>
              </a:rPr>
              <a:t>58</a:t>
            </a:r>
            <a:r>
              <a:rPr lang="en-US" sz="1100" dirty="0" smtClean="0">
                <a:solidFill>
                  <a:schemeClr val="bg1"/>
                </a:solidFill>
              </a:rPr>
              <a:t>]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443206" y="5413295"/>
            <a:ext cx="1662040" cy="120525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Воронцов       </a:t>
            </a:r>
            <a:r>
              <a:rPr lang="ru-RU" sz="1100" dirty="0" smtClean="0">
                <a:solidFill>
                  <a:srgbClr val="FF0000"/>
                </a:solidFill>
              </a:rPr>
              <a:t>Михаил Илларионович 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– канцлер,           президент Коллегии иностранных дел  </a:t>
            </a:r>
            <a:r>
              <a:rPr lang="en-US" sz="1100" dirty="0" smtClean="0">
                <a:solidFill>
                  <a:schemeClr val="bg1"/>
                </a:solidFill>
              </a:rPr>
              <a:t>[17</a:t>
            </a:r>
            <a:r>
              <a:rPr lang="ru-RU" sz="1100" dirty="0" smtClean="0">
                <a:solidFill>
                  <a:schemeClr val="bg1"/>
                </a:solidFill>
              </a:rPr>
              <a:t>58</a:t>
            </a:r>
            <a:r>
              <a:rPr lang="en-US" sz="1100" dirty="0" smtClean="0">
                <a:solidFill>
                  <a:schemeClr val="bg1"/>
                </a:solidFill>
              </a:rPr>
              <a:t>–</a:t>
            </a:r>
            <a:r>
              <a:rPr lang="ru-RU" sz="1100" dirty="0" smtClean="0">
                <a:solidFill>
                  <a:schemeClr val="bg1"/>
                </a:solidFill>
              </a:rPr>
              <a:t>63</a:t>
            </a:r>
            <a:r>
              <a:rPr lang="en-US" sz="1100" dirty="0" smtClean="0">
                <a:solidFill>
                  <a:schemeClr val="bg1"/>
                </a:solidFill>
              </a:rPr>
              <a:t>]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7162538" y="5418659"/>
            <a:ext cx="1662040" cy="119989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Шувалов              </a:t>
            </a:r>
            <a:r>
              <a:rPr lang="ru-RU" sz="1100" dirty="0" smtClean="0">
                <a:solidFill>
                  <a:srgbClr val="FF0000"/>
                </a:solidFill>
              </a:rPr>
              <a:t>Пётр Иванович </a:t>
            </a:r>
            <a:r>
              <a:rPr lang="ru-RU" sz="1100" dirty="0" smtClean="0">
                <a:solidFill>
                  <a:schemeClr val="bg1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генерал-фельдцейхмейстер, сенатор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1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1028</Words>
  <Application>Microsoft Office PowerPoint</Application>
  <PresentationFormat>Экран (4:3)</PresentationFormat>
  <Paragraphs>231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653</cp:revision>
  <dcterms:created xsi:type="dcterms:W3CDTF">2013-11-10T17:34:13Z</dcterms:created>
  <dcterms:modified xsi:type="dcterms:W3CDTF">2013-11-22T10:57:50Z</dcterms:modified>
</cp:coreProperties>
</file>